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2" r:id="rId4"/>
    <p:sldId id="264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6" r:id="rId13"/>
    <p:sldId id="275" r:id="rId14"/>
    <p:sldId id="277" r:id="rId15"/>
    <p:sldId id="278" r:id="rId16"/>
    <p:sldId id="279" r:id="rId17"/>
    <p:sldId id="280" r:id="rId18"/>
    <p:sldId id="281" r:id="rId19"/>
    <p:sldId id="283" r:id="rId20"/>
    <p:sldId id="282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6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4.xml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slide" Target="slide27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80507" y="735087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русско-татарская школа №103» Ново-Савиновского района г. Казани </a:t>
            </a:r>
            <a:endParaRPr lang="ru-RU" sz="9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85414" y="2683078"/>
            <a:ext cx="5663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ПРАВИЛА ЮНОГО ПЕШЕХОДА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26060" y="3441194"/>
            <a:ext cx="3324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команда «Дорожный патруль»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4552" y="1988840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«В стране ЮИД»</a:t>
            </a:r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2027302" y="1505543"/>
            <a:ext cx="6924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движение по краю проезжей части, пешеходы должны двигаться навстречу автомобильному движению.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12D8E0-4127-4C9E-B053-5DB38B0A8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2785678"/>
            <a:ext cx="5518632" cy="376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68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36754" y="69096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1 Amazone M" panose="040B0500000000000000" pitchFamily="82" charset="0"/>
              </a:rPr>
              <a:t>Кто нарушает правила?</a:t>
            </a:r>
            <a:endParaRPr lang="ru-RU" sz="3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1 Amazone M" panose="040B0500000000000000" pitchFamily="8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BC43BB-466C-4BEE-B453-5122747EB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474653"/>
            <a:ext cx="6984776" cy="5000995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F7F8523-590B-4BB0-A5D8-0B4AF4450842}"/>
              </a:ext>
            </a:extLst>
          </p:cNvPr>
          <p:cNvGrpSpPr/>
          <p:nvPr/>
        </p:nvGrpSpPr>
        <p:grpSpPr>
          <a:xfrm>
            <a:off x="4626261" y="3429000"/>
            <a:ext cx="1176630" cy="1109568"/>
            <a:chOff x="4595753" y="3356992"/>
            <a:chExt cx="1176630" cy="1109568"/>
          </a:xfrm>
        </p:grpSpPr>
        <p:pic>
          <p:nvPicPr>
            <p:cNvPr id="3" name="Рисунок 2">
              <a:hlinkClick r:id="rId4" action="ppaction://hlinksldjump"/>
              <a:extLst>
                <a:ext uri="{FF2B5EF4-FFF2-40B4-BE49-F238E27FC236}">
                  <a16:creationId xmlns:a16="http://schemas.microsoft.com/office/drawing/2014/main" id="{4ABB5CEE-402E-40AD-9B6F-52829C4F6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95753" y="3356992"/>
              <a:ext cx="1176630" cy="1109568"/>
            </a:xfrm>
            <a:prstGeom prst="rect">
              <a:avLst/>
            </a:prstGeom>
          </p:spPr>
        </p:pic>
        <p:pic>
          <p:nvPicPr>
            <p:cNvPr id="8" name="Рисунок 7" descr="Амбар">
              <a:extLst>
                <a:ext uri="{FF2B5EF4-FFF2-40B4-BE49-F238E27FC236}">
                  <a16:creationId xmlns:a16="http://schemas.microsoft.com/office/drawing/2014/main" id="{5AF3EFDD-25DE-4A1A-8AC5-4107650D0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829524" y="3573016"/>
              <a:ext cx="648072" cy="648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96102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907704" y="2564904"/>
            <a:ext cx="6552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latin typeface="1 Amazone M" panose="040B0500000000000000" pitchFamily="82" charset="0"/>
              </a:rPr>
              <a:t>Викторина «Дорожные знаки»</a:t>
            </a:r>
            <a:endParaRPr lang="ru-RU" sz="6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1 Amazone M" panose="040B05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672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55272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знак называется «Пешеходная дорожка». О чем он говорит?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DD96A90-0314-4224-BE8B-BEC43F18EE09}"/>
              </a:ext>
            </a:extLst>
          </p:cNvPr>
          <p:cNvSpPr/>
          <p:nvPr/>
        </p:nvSpPr>
        <p:spPr>
          <a:xfrm>
            <a:off x="4086027" y="2117201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разрешено движение только пешеходов и велосипедистов</a:t>
            </a:r>
            <a:endParaRPr lang="ru-RU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B114C7D-7F6C-4959-A991-825E632E3A98}"/>
              </a:ext>
            </a:extLst>
          </p:cNvPr>
          <p:cNvSpPr/>
          <p:nvPr/>
        </p:nvSpPr>
        <p:spPr>
          <a:xfrm>
            <a:off x="4139952" y="4149080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разрешено только движение пешеходов</a:t>
            </a:r>
            <a:endParaRPr lang="ru-RU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2AFC2D-9368-40D2-B1CB-8C7598A1C663}"/>
              </a:ext>
            </a:extLst>
          </p:cNvPr>
          <p:cNvSpPr/>
          <p:nvPr/>
        </p:nvSpPr>
        <p:spPr>
          <a:xfrm>
            <a:off x="4114298" y="3130342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пешеходный переход через дорогу</a:t>
            </a:r>
            <a:endParaRPr lang="ru-RU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103AAA-8B65-4DF5-A23F-8C1E23F74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117201"/>
            <a:ext cx="2170364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22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C08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55272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знак предупреждает о наличие пешеходного перехода впереди. О каком?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A9C1BD-4518-4DAE-97F3-9BA89D82EA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163" y="2335352"/>
            <a:ext cx="4578493" cy="28897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10E585-97CA-467D-9563-31771B5961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2361276"/>
            <a:ext cx="1944793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568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впереди стоит такой знак, то значит скоро будет ...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2FDBD8D-527E-44C0-9A87-6A4AD5D44D8C}"/>
              </a:ext>
            </a:extLst>
          </p:cNvPr>
          <p:cNvSpPr/>
          <p:nvPr/>
        </p:nvSpPr>
        <p:spPr>
          <a:xfrm>
            <a:off x="4283968" y="4154971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участок дороги, регулируемый светофором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8F6583-3031-4189-BB61-5C8741EB5450}"/>
              </a:ext>
            </a:extLst>
          </p:cNvPr>
          <p:cNvSpPr/>
          <p:nvPr/>
        </p:nvSpPr>
        <p:spPr>
          <a:xfrm>
            <a:off x="4283968" y="3136119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сломанный светофор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9286E88-A67E-4430-9599-793A592DF36A}"/>
              </a:ext>
            </a:extLst>
          </p:cNvPr>
          <p:cNvSpPr/>
          <p:nvPr/>
        </p:nvSpPr>
        <p:spPr>
          <a:xfrm>
            <a:off x="4283968" y="2055163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пешеходный переход без светофора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71CDA8-8EB1-492F-8693-5F9DC966A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159670"/>
            <a:ext cx="1943371" cy="195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00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C08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Велосипедисты — тоже участники дорожного движения, наравне с пешеходами и автомобилями. О чем говорит этот знак?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A772A24-A08C-4608-9EBF-59772C0F004D}"/>
              </a:ext>
            </a:extLst>
          </p:cNvPr>
          <p:cNvSpPr/>
          <p:nvPr/>
        </p:nvSpPr>
        <p:spPr>
          <a:xfrm>
            <a:off x="4347389" y="3346605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закончилась велосипедная дорожка или полоса для велосипедов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618A8FA-9646-413A-81DB-BED4D6E5E684}"/>
              </a:ext>
            </a:extLst>
          </p:cNvPr>
          <p:cNvSpPr/>
          <p:nvPr/>
        </p:nvSpPr>
        <p:spPr>
          <a:xfrm>
            <a:off x="4355976" y="4373921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продолжении проезда на велосипеде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3B30E43-72A9-4DA2-BFE7-0D967AAB3E66}"/>
              </a:ext>
            </a:extLst>
          </p:cNvPr>
          <p:cNvSpPr/>
          <p:nvPr/>
        </p:nvSpPr>
        <p:spPr>
          <a:xfrm>
            <a:off x="4350026" y="2330467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запрете проезда на велосипеде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AF6D23-D208-4650-968B-A63D17D39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985" y="2487708"/>
            <a:ext cx="1886213" cy="18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592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C08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этот знак?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706C878-5E5C-45FF-824A-E87278C27F3C}"/>
              </a:ext>
            </a:extLst>
          </p:cNvPr>
          <p:cNvSpPr/>
          <p:nvPr/>
        </p:nvSpPr>
        <p:spPr>
          <a:xfrm>
            <a:off x="4283968" y="4293096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пешеходов запрещено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F46314B-2781-4C72-BBE2-30AA5B93C59A}"/>
              </a:ext>
            </a:extLst>
          </p:cNvPr>
          <p:cNvSpPr/>
          <p:nvPr/>
        </p:nvSpPr>
        <p:spPr>
          <a:xfrm>
            <a:off x="4283968" y="3274244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пешеходная дорога, проезд запрещён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2E874B-422C-47FB-9395-E1F4A863434F}"/>
              </a:ext>
            </a:extLst>
          </p:cNvPr>
          <p:cNvSpPr/>
          <p:nvPr/>
        </p:nvSpPr>
        <p:spPr>
          <a:xfrm>
            <a:off x="4283968" y="2193288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пешеходная дорога, проезд разрешён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905C668-FBDE-453B-9B7D-4B258C866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23972"/>
            <a:ext cx="2019582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198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C08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этот знак?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5718278-25D6-411D-A9BB-5CA9F059A970}"/>
              </a:ext>
            </a:extLst>
          </p:cNvPr>
          <p:cNvSpPr/>
          <p:nvPr/>
        </p:nvSpPr>
        <p:spPr>
          <a:xfrm>
            <a:off x="4139952" y="4221088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Перевозка велосипедов запрещена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D3786F6-7E20-4F83-BC16-EC6FD3CEF368}"/>
              </a:ext>
            </a:extLst>
          </p:cNvPr>
          <p:cNvSpPr/>
          <p:nvPr/>
        </p:nvSpPr>
        <p:spPr>
          <a:xfrm>
            <a:off x="4114298" y="3202350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Впереди велосипедная зона, движение запрещено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0EB3D6A-DA6F-4AF0-83DC-172AFEB5E7DF}"/>
              </a:ext>
            </a:extLst>
          </p:cNvPr>
          <p:cNvSpPr/>
          <p:nvPr/>
        </p:nvSpPr>
        <p:spPr>
          <a:xfrm>
            <a:off x="4111661" y="2183612"/>
            <a:ext cx="4392488" cy="720000"/>
          </a:xfrm>
          <a:prstGeom prst="rect">
            <a:avLst/>
          </a:prstGeom>
          <a:gradFill flip="none" rotWithShape="1">
            <a:gsLst>
              <a:gs pos="4380">
                <a:schemeClr val="accent2">
                  <a:lumMod val="40000"/>
                  <a:lumOff val="60000"/>
                </a:schemeClr>
              </a:gs>
              <a:gs pos="39000">
                <a:schemeClr val="accent3">
                  <a:lumMod val="40000"/>
                  <a:lumOff val="60000"/>
                </a:schemeClr>
              </a:gs>
              <a:gs pos="92342">
                <a:schemeClr val="tx2">
                  <a:lumMod val="40000"/>
                  <a:lumOff val="60000"/>
                </a:schemeClr>
              </a:gs>
              <a:gs pos="19000">
                <a:schemeClr val="accent4">
                  <a:tint val="50000"/>
                  <a:satMod val="300000"/>
                </a:schemeClr>
              </a:gs>
              <a:gs pos="77000">
                <a:schemeClr val="accent5">
                  <a:lumMod val="60000"/>
                  <a:lumOff val="40000"/>
                </a:schemeClr>
              </a:gs>
              <a:gs pos="32000">
                <a:schemeClr val="accent5">
                  <a:lumMod val="40000"/>
                  <a:lumOff val="60000"/>
                </a:schemeClr>
              </a:gs>
              <a:gs pos="57000">
                <a:schemeClr val="accent3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на велосипеде запрещено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C7E072E-CB81-45D6-BB8F-0FA44EAD8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181980"/>
            <a:ext cx="2019582" cy="201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86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C08F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" y="18638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36754" y="690960"/>
            <a:ext cx="525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3600" b="1" dirty="0">
                <a:latin typeface="1 Amazone M" panose="040B0500000000000000" pitchFamily="82" charset="0"/>
              </a:rPr>
              <a:t>Познавательный тест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1 Amazone M" panose="040B0500000000000000" pitchFamily="82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D9A724-55AF-400E-9F49-0F8806798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050686"/>
            <a:ext cx="6683528" cy="239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100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FA947C-EF17-40C4-BFD2-38B55C0D0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16" b="94346" l="10000" r="91889">
                        <a14:foregroundMark x1="18444" y1="92084" x2="25444" y2="92246"/>
                        <a14:foregroundMark x1="25444" y1="92246" x2="52444" y2="91599"/>
                        <a14:foregroundMark x1="52444" y1="91599" x2="60556" y2="92246"/>
                        <a14:foregroundMark x1="60556" y1="92246" x2="67556" y2="91922"/>
                        <a14:foregroundMark x1="67556" y1="91922" x2="73667" y2="92407"/>
                        <a14:foregroundMark x1="73667" y1="92407" x2="85333" y2="91438"/>
                        <a14:foregroundMark x1="85333" y1="91438" x2="88333" y2="84653"/>
                        <a14:foregroundMark x1="88333" y1="84653" x2="87444" y2="76252"/>
                        <a14:foregroundMark x1="87444" y1="76252" x2="88889" y2="66721"/>
                        <a14:foregroundMark x1="88889" y1="70113" x2="92000" y2="77706"/>
                        <a14:foregroundMark x1="92000" y1="77706" x2="91889" y2="86268"/>
                        <a14:foregroundMark x1="91889" y1="86268" x2="87556" y2="94346"/>
                        <a14:foregroundMark x1="84724" y1="5983" x2="84889" y2="5816"/>
                        <a14:foregroundMark x1="84889" y1="5816" x2="85333" y2="5816"/>
                        <a14:backgroundMark x1="81556" y1="9370" x2="81556" y2="9370"/>
                        <a14:backgroundMark x1="80000" y1="7916" x2="85667" y2="9370"/>
                        <a14:backgroundMark x1="85667" y1="9370" x2="85889" y2="92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12576" y="1346026"/>
            <a:ext cx="8572500" cy="5895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4EC469-9C66-4CD7-85BE-D5EFD0B25DAC}"/>
              </a:ext>
            </a:extLst>
          </p:cNvPr>
          <p:cNvSpPr txBox="1"/>
          <p:nvPr/>
        </p:nvSpPr>
        <p:spPr>
          <a:xfrm>
            <a:off x="251520" y="404664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Карта путешествия в стране ЮИД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0F61D0-CFFB-45A5-BE1F-405023420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24" b="96404" l="3646" r="89974">
                        <a14:foregroundMark x1="7292" y1="5955" x2="26302" y2="3708"/>
                        <a14:foregroundMark x1="26302" y1="3708" x2="33724" y2="7079"/>
                        <a14:foregroundMark x1="33724" y1="7079" x2="34896" y2="7191"/>
                        <a14:foregroundMark x1="26302" y1="4831" x2="19661" y2="10562"/>
                        <a14:foregroundMark x1="19661" y1="10562" x2="15625" y2="20674"/>
                        <a14:foregroundMark x1="15625" y1="20674" x2="16667" y2="31236"/>
                        <a14:foregroundMark x1="16667" y1="31236" x2="21354" y2="37416"/>
                        <a14:foregroundMark x1="21354" y1="37416" x2="27474" y2="30562"/>
                        <a14:foregroundMark x1="27474" y1="30562" x2="32422" y2="18764"/>
                        <a14:foregroundMark x1="32422" y1="18764" x2="29297" y2="7079"/>
                        <a14:foregroundMark x1="29297" y1="7079" x2="21875" y2="16517"/>
                        <a14:foregroundMark x1="21875" y1="16517" x2="25130" y2="37303"/>
                        <a14:foregroundMark x1="7161" y1="22360" x2="8464" y2="27865"/>
                        <a14:foregroundMark x1="3646" y1="36742" x2="8854" y2="38202"/>
                        <a14:foregroundMark x1="20182" y1="2247" x2="26563" y2="1124"/>
                        <a14:foregroundMark x1="25781" y1="89213" x2="26432" y2="96404"/>
                        <a14:foregroundMark x1="26432" y1="96404" x2="28776" y2="956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2846" y="3956415"/>
            <a:ext cx="2492895" cy="28889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4776EA-BC21-4A69-AEB5-D88AAC16F0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4" b="90985" l="9918" r="89946">
                        <a14:foregroundMark x1="44158" y1="34201" x2="49457" y2="48606"/>
                        <a14:foregroundMark x1="49457" y1="48606" x2="43614" y2="50465"/>
                        <a14:foregroundMark x1="50543" y1="33086" x2="50408" y2="40242"/>
                        <a14:foregroundMark x1="76087" y1="10688" x2="76902" y2="46283"/>
                        <a14:foregroundMark x1="71875" y1="48792" x2="71332" y2="46283"/>
                        <a14:foregroundMark x1="39946" y1="90613" x2="37908" y2="909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2831" y="2163221"/>
            <a:ext cx="1508160" cy="220486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C96E77-D26C-4F5B-80FC-2CBB7C2129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9750" r="93000">
                        <a14:foregroundMark x1="72500" y1="31625" x2="76375" y2="35500"/>
                        <a14:foregroundMark x1="71500" y1="26750" x2="68875" y2="34000"/>
                        <a14:foregroundMark x1="68875" y1="34000" x2="76500" y2="37000"/>
                        <a14:foregroundMark x1="76500" y1="37000" x2="78000" y2="35000"/>
                        <a14:foregroundMark x1="34375" y1="18875" x2="37250" y2="25750"/>
                        <a14:foregroundMark x1="37250" y1="25750" x2="41000" y2="19875"/>
                        <a14:foregroundMark x1="41000" y1="19875" x2="33750" y2="20875"/>
                        <a14:foregroundMark x1="33750" y1="20875" x2="31875" y2="26750"/>
                        <a14:foregroundMark x1="29875" y1="22500" x2="33625" y2="16125"/>
                        <a14:foregroundMark x1="33625" y1="16125" x2="40500" y2="14875"/>
                        <a14:foregroundMark x1="40500" y1="14875" x2="40500" y2="14875"/>
                        <a14:foregroundMark x1="38625" y1="14125" x2="43875" y2="18750"/>
                        <a14:foregroundMark x1="43875" y1="18750" x2="45500" y2="24750"/>
                        <a14:foregroundMark x1="31625" y1="33875" x2="23500" y2="38625"/>
                        <a14:foregroundMark x1="23500" y1="38625" x2="29875" y2="31500"/>
                        <a14:foregroundMark x1="29875" y1="31500" x2="29500" y2="32250"/>
                        <a14:foregroundMark x1="84875" y1="46750" x2="77875" y2="44250"/>
                        <a14:foregroundMark x1="77875" y1="44250" x2="76125" y2="51125"/>
                        <a14:foregroundMark x1="76125" y1="51125" x2="85500" y2="52875"/>
                        <a14:foregroundMark x1="82500" y1="42375" x2="74625" y2="44625"/>
                        <a14:foregroundMark x1="74625" y1="44625" x2="72500" y2="51500"/>
                        <a14:foregroundMark x1="72500" y1="51500" x2="76750" y2="57875"/>
                        <a14:foregroundMark x1="76750" y1="57875" x2="84625" y2="59750"/>
                        <a14:foregroundMark x1="84625" y1="59750" x2="89375" y2="53875"/>
                        <a14:foregroundMark x1="89375" y1="53875" x2="88750" y2="46750"/>
                        <a14:foregroundMark x1="88750" y1="46750" x2="85875" y2="42500"/>
                        <a14:foregroundMark x1="90875" y1="44625" x2="93000" y2="51875"/>
                        <a14:foregroundMark x1="93000" y1="51875" x2="92000" y2="54250"/>
                        <a14:foregroundMark x1="85500" y1="55375" x2="77000" y2="53250"/>
                        <a14:foregroundMark x1="9750" y1="44625" x2="10250" y2="52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82140" y="4449047"/>
            <a:ext cx="2492896" cy="24928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21404A-2F86-41E4-AB18-9002D07833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19" b="94167" l="2921" r="89708">
                        <a14:foregroundMark x1="7650" y1="3611" x2="5424" y2="32315"/>
                        <a14:foregroundMark x1="7510" y1="12222" x2="9318" y2="16481"/>
                        <a14:foregroundMark x1="13908" y1="90185" x2="21558" y2="95370"/>
                        <a14:foregroundMark x1="21558" y1="95370" x2="33102" y2="94167"/>
                        <a14:foregroundMark x1="33102" y1="94167" x2="38387" y2="90185"/>
                        <a14:foregroundMark x1="2921" y1="64167" x2="2921" y2="64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839563" y="1441427"/>
            <a:ext cx="1455544" cy="2186352"/>
          </a:xfrm>
          <a:prstGeom prst="rect">
            <a:avLst/>
          </a:prstGeom>
        </p:spPr>
      </p:pic>
      <p:sp>
        <p:nvSpPr>
          <p:cNvPr id="7" name="TextBox 6">
            <a:hlinkClick r:id="rId12" action="ppaction://hlinksldjump"/>
            <a:extLst>
              <a:ext uri="{FF2B5EF4-FFF2-40B4-BE49-F238E27FC236}">
                <a16:creationId xmlns:a16="http://schemas.microsoft.com/office/drawing/2014/main" id="{174D3CE2-50BD-4344-91DF-0560696B21B0}"/>
              </a:ext>
            </a:extLst>
          </p:cNvPr>
          <p:cNvSpPr txBox="1"/>
          <p:nvPr/>
        </p:nvSpPr>
        <p:spPr>
          <a:xfrm>
            <a:off x="463996" y="3191605"/>
            <a:ext cx="1440160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1 Amazone M" panose="040B0500000000000000" pitchFamily="82" charset="0"/>
              </a:rPr>
              <a:t>1.Кто такой пешеход?</a:t>
            </a:r>
          </a:p>
        </p:txBody>
      </p:sp>
      <p:sp>
        <p:nvSpPr>
          <p:cNvPr id="9" name="TextBox 8">
            <a:hlinkClick r:id="rId13" action="ppaction://hlinksldjump"/>
            <a:extLst>
              <a:ext uri="{FF2B5EF4-FFF2-40B4-BE49-F238E27FC236}">
                <a16:creationId xmlns:a16="http://schemas.microsoft.com/office/drawing/2014/main" id="{1DF55E26-1064-4B40-9821-00056D11D4E2}"/>
              </a:ext>
            </a:extLst>
          </p:cNvPr>
          <p:cNvSpPr txBox="1"/>
          <p:nvPr/>
        </p:nvSpPr>
        <p:spPr>
          <a:xfrm>
            <a:off x="6976646" y="3744517"/>
            <a:ext cx="145554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1 Amazone M" panose="040B0500000000000000" pitchFamily="82" charset="0"/>
              </a:rPr>
              <a:t>2.Права и обязанности пешехода</a:t>
            </a:r>
          </a:p>
        </p:txBody>
      </p:sp>
      <p:sp>
        <p:nvSpPr>
          <p:cNvPr id="10" name="TextBox 9">
            <a:hlinkClick r:id="rId14" action="ppaction://hlinksldjump"/>
            <a:extLst>
              <a:ext uri="{FF2B5EF4-FFF2-40B4-BE49-F238E27FC236}">
                <a16:creationId xmlns:a16="http://schemas.microsoft.com/office/drawing/2014/main" id="{277B3C50-BEEF-4C34-AAC5-45589D8AA5B3}"/>
              </a:ext>
            </a:extLst>
          </p:cNvPr>
          <p:cNvSpPr txBox="1"/>
          <p:nvPr/>
        </p:nvSpPr>
        <p:spPr>
          <a:xfrm>
            <a:off x="3476393" y="1627558"/>
            <a:ext cx="206084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1 Amazone M" panose="040B0500000000000000" pitchFamily="82" charset="0"/>
              </a:rPr>
              <a:t>3.Викторина «Дорожные знаки»</a:t>
            </a:r>
          </a:p>
        </p:txBody>
      </p:sp>
      <p:sp>
        <p:nvSpPr>
          <p:cNvPr id="11" name="TextBox 10">
            <a:hlinkClick r:id="rId15" action="ppaction://hlinksldjump"/>
            <a:extLst>
              <a:ext uri="{FF2B5EF4-FFF2-40B4-BE49-F238E27FC236}">
                <a16:creationId xmlns:a16="http://schemas.microsoft.com/office/drawing/2014/main" id="{6B24E5DF-C8F7-4980-82D3-F930B73DCAB3}"/>
              </a:ext>
            </a:extLst>
          </p:cNvPr>
          <p:cNvSpPr txBox="1"/>
          <p:nvPr/>
        </p:nvSpPr>
        <p:spPr>
          <a:xfrm>
            <a:off x="6516216" y="1072095"/>
            <a:ext cx="21602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>
                <a:latin typeface="1 Amazone M" panose="040B0500000000000000" pitchFamily="82" charset="0"/>
              </a:rPr>
              <a:t>4.Реши ситуацию</a:t>
            </a:r>
          </a:p>
        </p:txBody>
      </p:sp>
    </p:spTree>
    <p:extLst>
      <p:ext uri="{BB962C8B-B14F-4D97-AF65-F5344CB8AC3E}">
        <p14:creationId xmlns:p14="http://schemas.microsoft.com/office/powerpoint/2010/main" val="2357269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дорожные знаки устанавливают очередность проезда перекрестков, пересечений проезжих частей или узких участков дороги?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знаки приоритета;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запрещающие знаки;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В)предупреждающие знаки;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разрешающие знаки.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A7472DC9-9494-47D9-8BA5-BA48BCB5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3968" y="5453657"/>
            <a:ext cx="4198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Знаки приоритета</a:t>
            </a:r>
          </a:p>
        </p:txBody>
      </p:sp>
    </p:spTree>
    <p:extLst>
      <p:ext uri="{BB962C8B-B14F-4D97-AF65-F5344CB8AC3E}">
        <p14:creationId xmlns:p14="http://schemas.microsoft.com/office/powerpoint/2010/main" val="14715477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информируют водителей о приближении к опасному участку дороги, движение по которому требует принятия мер?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знаки приоритета;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запрещающие;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разрешающие;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предупреждающие.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id="{09811E09-FEA7-42EC-9143-47292EE5D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28" y="5497524"/>
            <a:ext cx="47498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Предупреждающие </a:t>
            </a:r>
          </a:p>
        </p:txBody>
      </p:sp>
    </p:spTree>
    <p:extLst>
      <p:ext uri="{BB962C8B-B14F-4D97-AF65-F5344CB8AC3E}">
        <p14:creationId xmlns:p14="http://schemas.microsoft.com/office/powerpoint/2010/main" val="3792435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вводят или отменяют определенные ограничения движения?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разрешающие;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знаки приоритета;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предупреждающие;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запрещающие.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DE7A4D90-F1C5-45EF-8C3B-03B9C3379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9539" y="5739283"/>
            <a:ext cx="3486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Запрещающие</a:t>
            </a:r>
          </a:p>
        </p:txBody>
      </p:sp>
    </p:spTree>
    <p:extLst>
      <p:ext uri="{BB962C8B-B14F-4D97-AF65-F5344CB8AC3E}">
        <p14:creationId xmlns:p14="http://schemas.microsoft.com/office/powerpoint/2010/main" val="2046864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устанавливаются в непосредственной близости от места, где вступает в силу предписание?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знаки приоритета;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информационные;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знаки сервиса;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предписывающие.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id="{BB3B16BA-3D7B-4D62-B0E8-427043FF1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952" y="5871105"/>
            <a:ext cx="4314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Предписывающие</a:t>
            </a:r>
          </a:p>
        </p:txBody>
      </p:sp>
    </p:spTree>
    <p:extLst>
      <p:ext uri="{BB962C8B-B14F-4D97-AF65-F5344CB8AC3E}">
        <p14:creationId xmlns:p14="http://schemas.microsoft.com/office/powerpoint/2010/main" val="2395695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информируют о расположении населённых пунктов и других объектов, а также об установленных или о рекомендуемых режимах движения?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знаки сервиса;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информационные;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В)знаки приоритета;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разрешающие.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3475AF45-3CED-44B0-9840-4343F4F2B0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990844"/>
            <a:ext cx="4351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Информационные</a:t>
            </a:r>
          </a:p>
        </p:txBody>
      </p:sp>
    </p:spTree>
    <p:extLst>
      <p:ext uri="{BB962C8B-B14F-4D97-AF65-F5344CB8AC3E}">
        <p14:creationId xmlns:p14="http://schemas.microsoft.com/office/powerpoint/2010/main" val="2272083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информируют о расположении соответствующих объектов?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знаки приоритета;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информационные;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знаки дополнительной информации;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знаки сервиса.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id="{EA7C7D2A-8669-46B7-8D18-F4B832ADE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607" y="5981417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Знаки сервиса</a:t>
            </a:r>
          </a:p>
        </p:txBody>
      </p:sp>
    </p:spTree>
    <p:extLst>
      <p:ext uri="{BB962C8B-B14F-4D97-AF65-F5344CB8AC3E}">
        <p14:creationId xmlns:p14="http://schemas.microsoft.com/office/powerpoint/2010/main" val="3089583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7744" y="632882"/>
            <a:ext cx="676875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Какие дорожные знаки вводят или отменяют определённые режимы движения?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547AF15E-4FD9-46AD-B98C-E68B83DA2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7" y="2420888"/>
            <a:ext cx="6840760" cy="15696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указательные;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запрещающие;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знаки особых предписаний; </a:t>
            </a:r>
          </a:p>
          <a:p>
            <a:pPr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разрешающие.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FC58B58F-715C-43E2-9EA0-3BAD888A4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7904" y="5381533"/>
            <a:ext cx="49164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Знаки </a:t>
            </a:r>
          </a:p>
          <a:p>
            <a:pPr algn="ctr" eaLnBrk="1" hangingPunct="1"/>
            <a:r>
              <a:rPr lang="ru-RU" alt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особых предписаний</a:t>
            </a:r>
          </a:p>
        </p:txBody>
      </p:sp>
      <p:pic>
        <p:nvPicPr>
          <p:cNvPr id="3" name="Рисунок 2">
            <a:hlinkClick r:id="rId3" action="ppaction://hlinksldjump"/>
            <a:extLst>
              <a:ext uri="{FF2B5EF4-FFF2-40B4-BE49-F238E27FC236}">
                <a16:creationId xmlns:a16="http://schemas.microsoft.com/office/drawing/2014/main" id="{4AA47DB5-7E99-4107-ACA6-A975B28765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811" y="4602760"/>
            <a:ext cx="1176630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02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9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10" y="305036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4DCEDB-2EA1-4807-95E7-8F4CBD403606}"/>
              </a:ext>
            </a:extLst>
          </p:cNvPr>
          <p:cNvSpPr/>
          <p:nvPr/>
        </p:nvSpPr>
        <p:spPr>
          <a:xfrm>
            <a:off x="467544" y="1556792"/>
            <a:ext cx="84249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Тебе с сестрой необходимо перейти проезжую часть. Люди, стоящие рядом с вами не дождались нужного сигнала светофора и поспешили вперед. Может, и вам лучше перейти с ними дорогу? Как поступить?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8926F-03EF-4154-B463-926EF96D1573}"/>
              </a:ext>
            </a:extLst>
          </p:cNvPr>
          <p:cNvSpPr txBox="1"/>
          <p:nvPr/>
        </p:nvSpPr>
        <p:spPr>
          <a:xfrm>
            <a:off x="417492" y="6991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Ситуация 1</a:t>
            </a:r>
          </a:p>
        </p:txBody>
      </p:sp>
    </p:spTree>
    <p:extLst>
      <p:ext uri="{BB962C8B-B14F-4D97-AF65-F5344CB8AC3E}">
        <p14:creationId xmlns:p14="http://schemas.microsoft.com/office/powerpoint/2010/main" val="705338353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9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10" y="305036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4DCEDB-2EA1-4807-95E7-8F4CBD403606}"/>
              </a:ext>
            </a:extLst>
          </p:cNvPr>
          <p:cNvSpPr/>
          <p:nvPr/>
        </p:nvSpPr>
        <p:spPr>
          <a:xfrm>
            <a:off x="467544" y="1556792"/>
            <a:ext cx="84249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 проезжую часть по пешеходному переходу, ты встретил друга, которого давно не видел и с которым хотел бы пообщаться. Как поступить в такой ситуации? 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8926F-03EF-4154-B463-926EF96D1573}"/>
              </a:ext>
            </a:extLst>
          </p:cNvPr>
          <p:cNvSpPr txBox="1"/>
          <p:nvPr/>
        </p:nvSpPr>
        <p:spPr>
          <a:xfrm>
            <a:off x="417492" y="6991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Ситуация 2</a:t>
            </a:r>
          </a:p>
        </p:txBody>
      </p:sp>
    </p:spTree>
    <p:extLst>
      <p:ext uri="{BB962C8B-B14F-4D97-AF65-F5344CB8AC3E}">
        <p14:creationId xmlns:p14="http://schemas.microsoft.com/office/powerpoint/2010/main" val="372701235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9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10" y="305036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4DCEDB-2EA1-4807-95E7-8F4CBD403606}"/>
              </a:ext>
            </a:extLst>
          </p:cNvPr>
          <p:cNvSpPr/>
          <p:nvPr/>
        </p:nvSpPr>
        <p:spPr>
          <a:xfrm>
            <a:off x="467544" y="1556792"/>
            <a:ext cx="84249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с братом нужно перейти дорогу. Поблизости нет пешеходного перехода, а по краю дороги припаркованы автомобили. Где и как перейти дорогу?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8926F-03EF-4154-B463-926EF96D1573}"/>
              </a:ext>
            </a:extLst>
          </p:cNvPr>
          <p:cNvSpPr txBox="1"/>
          <p:nvPr/>
        </p:nvSpPr>
        <p:spPr>
          <a:xfrm>
            <a:off x="417492" y="6991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Ситуация 3</a:t>
            </a:r>
          </a:p>
        </p:txBody>
      </p:sp>
    </p:spTree>
    <p:extLst>
      <p:ext uri="{BB962C8B-B14F-4D97-AF65-F5344CB8AC3E}">
        <p14:creationId xmlns:p14="http://schemas.microsoft.com/office/powerpoint/2010/main" val="294142422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КТО ТАКОЙ ПЕШЕХОД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979712" y="1828562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Пешеход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– это участник дорожного движения, находящийся вне автомобиля или другого транспортного средства на дороге и не производящий на ней технические работы</a:t>
            </a:r>
          </a:p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</a:p>
          <a:p>
            <a:r>
              <a:rPr lang="ru-RU" sz="1600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К пешеходам приравниваются лица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, ведущие мопеды, велосипеды или передвигающиеся в не оборудованных двигателями инвалидных колясках</a:t>
            </a:r>
          </a:p>
        </p:txBody>
      </p:sp>
      <p:sp>
        <p:nvSpPr>
          <p:cNvPr id="3" name="Овал 2">
            <a:hlinkClick r:id="rId4" action="ppaction://hlinksldjump"/>
            <a:extLst>
              <a:ext uri="{FF2B5EF4-FFF2-40B4-BE49-F238E27FC236}">
                <a16:creationId xmlns:a16="http://schemas.microsoft.com/office/drawing/2014/main" id="{448D54A1-257D-47B6-80EE-F32382769ECE}"/>
              </a:ext>
            </a:extLst>
          </p:cNvPr>
          <p:cNvSpPr/>
          <p:nvPr/>
        </p:nvSpPr>
        <p:spPr>
          <a:xfrm>
            <a:off x="5796136" y="5445224"/>
            <a:ext cx="1080120" cy="10081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9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10" y="305036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4DCEDB-2EA1-4807-95E7-8F4CBD403606}"/>
              </a:ext>
            </a:extLst>
          </p:cNvPr>
          <p:cNvSpPr/>
          <p:nvPr/>
        </p:nvSpPr>
        <p:spPr>
          <a:xfrm>
            <a:off x="467544" y="1556792"/>
            <a:ext cx="842493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с мамой переходишь дорогу по пешеходному переходу на зеленый сигнал светофора, и вы обращаете внимание, что на вас мчится на автомобиле невнимательный водитель. Что предпринять в такой ситуации?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8926F-03EF-4154-B463-926EF96D1573}"/>
              </a:ext>
            </a:extLst>
          </p:cNvPr>
          <p:cNvSpPr txBox="1"/>
          <p:nvPr/>
        </p:nvSpPr>
        <p:spPr>
          <a:xfrm>
            <a:off x="417492" y="6991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Ситуация 4</a:t>
            </a:r>
          </a:p>
        </p:txBody>
      </p:sp>
    </p:spTree>
    <p:extLst>
      <p:ext uri="{BB962C8B-B14F-4D97-AF65-F5344CB8AC3E}">
        <p14:creationId xmlns:p14="http://schemas.microsoft.com/office/powerpoint/2010/main" val="1331848176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09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510" y="305036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4DCEDB-2EA1-4807-95E7-8F4CBD403606}"/>
              </a:ext>
            </a:extLst>
          </p:cNvPr>
          <p:cNvSpPr/>
          <p:nvPr/>
        </p:nvSpPr>
        <p:spPr>
          <a:xfrm>
            <a:off x="467544" y="1556792"/>
            <a:ext cx="84249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Вечером ты с папой пошел гулять. Ваш путь проходил рядом с мало освещенной дорогой. Что надо предпринять в целях своей безопасности?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68926F-03EF-4154-B463-926EF96D1573}"/>
              </a:ext>
            </a:extLst>
          </p:cNvPr>
          <p:cNvSpPr txBox="1"/>
          <p:nvPr/>
        </p:nvSpPr>
        <p:spPr>
          <a:xfrm>
            <a:off x="417492" y="6991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Ситуация </a:t>
            </a:r>
            <a:r>
              <a:rPr lang="en-US" sz="3600" dirty="0">
                <a:latin typeface="1 Amazone M" panose="040B0500000000000000" pitchFamily="82" charset="0"/>
                <a:cs typeface="Times New Roman" panose="02020603050405020304" pitchFamily="18" charset="0"/>
              </a:rPr>
              <a:t>5</a:t>
            </a:r>
            <a:endParaRPr lang="ru-RU" sz="3600" dirty="0">
              <a:latin typeface="1 Amazone M" panose="040B0500000000000000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01694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40768"/>
            <a:ext cx="9143999" cy="38884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-8970" y="304892"/>
            <a:ext cx="9143999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43707" y="337772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ПОДВЕДЕМ ИТОГИ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3DCB1D-4A89-4BD8-8FF9-E233BF347CD4}"/>
              </a:ext>
            </a:extLst>
          </p:cNvPr>
          <p:cNvSpPr/>
          <p:nvPr/>
        </p:nvSpPr>
        <p:spPr>
          <a:xfrm>
            <a:off x="2051720" y="1299825"/>
            <a:ext cx="7416824" cy="39703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latin typeface="1 Amazone M" panose="040B0500000000000000" pitchFamily="82" charset="0"/>
              </a:rPr>
              <a:t>Город, в котором с тобой мы живем,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Можно по праву сравнить с букварем.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Азбукой улиц, проспектов, дорог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Город дает нам все время урок.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Вот она, азбука - над головой: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Знаки развешаны над мостовой.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Азбуку города помни всегда,</a:t>
            </a:r>
          </a:p>
          <a:p>
            <a:r>
              <a:rPr lang="ru-RU" sz="2800" b="1" dirty="0">
                <a:latin typeface="1 Amazone M" panose="040B0500000000000000" pitchFamily="82" charset="0"/>
              </a:rPr>
              <a:t>Чтоб не случилась с тобою беда! </a:t>
            </a:r>
          </a:p>
          <a:p>
            <a:endParaRPr lang="ru-RU" sz="2800" b="1" dirty="0">
              <a:latin typeface="1 Amazone M" panose="040B05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19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M:\КОНКУРСЫ 2014-2015\КОНКУРС ШАБЛОНОВ ПРЕЗЕНТАЦИЙ\0_831d2_e5e750b1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4769864"/>
            <a:ext cx="1979430" cy="188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9356C8-745A-43C2-8025-E9A974A72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1556792"/>
            <a:ext cx="6696744" cy="345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2051720" y="1505543"/>
            <a:ext cx="6924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должны двигаться по тротуарам или пешеходным дорожкам, а при их отсутствии — по обочинам.</a:t>
            </a:r>
          </a:p>
        </p:txBody>
      </p:sp>
      <p:pic>
        <p:nvPicPr>
          <p:cNvPr id="9" name="Picture 8" descr="https://thumbs.dreamstime.com/b/young-boy-balloons-girl-eating-ice-cream-illustration-32732769.jpg">
            <a:extLst>
              <a:ext uri="{FF2B5EF4-FFF2-40B4-BE49-F238E27FC236}">
                <a16:creationId xmlns:a16="http://schemas.microsoft.com/office/drawing/2014/main" id="{42EB9420-EDCA-48D6-B903-EAD59A51A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756" y="2376015"/>
            <a:ext cx="2713759" cy="23474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ds05.infourok.ru/uploads/ex/014e/000e1e95-cb0a9b75/img3.jpg">
            <a:extLst>
              <a:ext uri="{FF2B5EF4-FFF2-40B4-BE49-F238E27FC236}">
                <a16:creationId xmlns:a16="http://schemas.microsoft.com/office/drawing/2014/main" id="{754CFC3C-330F-410A-A05D-77966C73A6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/>
          <a:stretch/>
        </p:blipFill>
        <p:spPr bwMode="auto">
          <a:xfrm>
            <a:off x="5328084" y="3593503"/>
            <a:ext cx="3384376" cy="27896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993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1979712" y="1258227"/>
            <a:ext cx="692471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по обочинам или краю проезжей части в темное время суток или в условиях недостаточной видимости пешеходам рекомендуется иметь при себе предметы со светоотражающими элементами</a:t>
            </a:r>
          </a:p>
        </p:txBody>
      </p:sp>
      <p:pic>
        <p:nvPicPr>
          <p:cNvPr id="11" name="Picture 2" descr="http://i.mycdn.me/i?r=AzEPZsRbOZEKgBhR0XGMT1RkFCLfSzqYWGZifRT0K3YMPqaKTM5SRkZCeTgDn6uOyic">
            <a:extLst>
              <a:ext uri="{FF2B5EF4-FFF2-40B4-BE49-F238E27FC236}">
                <a16:creationId xmlns:a16="http://schemas.microsoft.com/office/drawing/2014/main" id="{FE6A59EE-5719-4F56-A6D7-29946070EE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t="3615" r="3278" b="42928"/>
          <a:stretch/>
        </p:blipFill>
        <p:spPr bwMode="auto">
          <a:xfrm>
            <a:off x="5292080" y="4455756"/>
            <a:ext cx="3680155" cy="212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2E7C78-4CFA-437B-AFFD-6EE03E83A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2638119"/>
            <a:ext cx="2573510" cy="292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5582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1979712" y="1258227"/>
            <a:ext cx="6924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должны пересекать проезжую часть по пешеходным переходам, самый безопасный подземный переход.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D235DC-52F1-4218-ABCB-B01AF9C3C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746168"/>
            <a:ext cx="3672408" cy="2912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D441F35-5F19-41EA-B8BE-CC2D2DC7BB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283" y="3594312"/>
            <a:ext cx="3870717" cy="32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609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1979712" y="1258227"/>
            <a:ext cx="6924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Пешеход, не успевший закончить переход, должен остановиться на «островке безопасности» или на центральной линии.</a:t>
            </a:r>
          </a:p>
        </p:txBody>
      </p:sp>
      <p:pic>
        <p:nvPicPr>
          <p:cNvPr id="9" name="Picture 2" descr="https://myslide.ru/documents_7/8eed0fdcd87444f53f40a33eae04a5b9/img23.jpg">
            <a:extLst>
              <a:ext uri="{FF2B5EF4-FFF2-40B4-BE49-F238E27FC236}">
                <a16:creationId xmlns:a16="http://schemas.microsoft.com/office/drawing/2014/main" id="{7FC78057-E596-447B-A192-4C1A32575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5" t="20449" r="45980" b="17450"/>
          <a:stretch/>
        </p:blipFill>
        <p:spPr bwMode="auto">
          <a:xfrm>
            <a:off x="2051720" y="2069324"/>
            <a:ext cx="2652164" cy="24947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9F64F4-41A0-41DC-92CE-EE672CE55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1065" y="3379307"/>
            <a:ext cx="3867153" cy="353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00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627784" y="908720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ПРАВА И ОБЯЗАННОСТИ ПЕШЕХОДА</a:t>
            </a:r>
            <a:endParaRPr lang="ru-RU" sz="14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918C527-E3F9-44E8-AE87-96F1E1D2243C}"/>
              </a:ext>
            </a:extLst>
          </p:cNvPr>
          <p:cNvSpPr/>
          <p:nvPr/>
        </p:nvSpPr>
        <p:spPr>
          <a:xfrm>
            <a:off x="2027302" y="1505543"/>
            <a:ext cx="69247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Идя по тротуару, пешеход должен придерживаться правой стороны, не кричать и не толкаться.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57BB3E-6132-455B-BDBD-81D29ED39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880" y="3074062"/>
            <a:ext cx="4801546" cy="375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60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839</Words>
  <Application>Microsoft Office PowerPoint</Application>
  <PresentationFormat>Экран (4:3)</PresentationFormat>
  <Paragraphs>112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1 Amazone M</vt:lpstr>
      <vt:lpstr>Arial</vt:lpstr>
      <vt:lpstr>Arial Black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icl-135</cp:lastModifiedBy>
  <cp:revision>111</cp:revision>
  <dcterms:created xsi:type="dcterms:W3CDTF">2014-07-15T15:51:57Z</dcterms:created>
  <dcterms:modified xsi:type="dcterms:W3CDTF">2025-02-16T12:10:38Z</dcterms:modified>
</cp:coreProperties>
</file>